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7" r:id="rId2"/>
    <p:sldId id="398" r:id="rId3"/>
    <p:sldId id="399" r:id="rId4"/>
  </p:sldIdLst>
  <p:sldSz cx="12192000" cy="6858000"/>
  <p:notesSz cx="6797675" cy="9926638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75C5D-3E68-47BE-B16C-969D255D2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518A49-04CF-4839-8786-D8A49EA787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3ECAB-3BE1-481E-B935-99E51F06A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0171-8F17-4DC4-BD98-9BA09CB1C523}" type="datetimeFigureOut">
              <a:rPr lang="en-BE" smtClean="0"/>
              <a:t>06/01/2020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D9BC8-8B7B-4305-8FAA-2ABEC6592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FEA409-22CB-43F5-914F-5423641A5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900A-1DE3-4EC5-B65E-4B4648A63537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087590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799B9-E06C-432A-875E-60D46ACD8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80952C-B433-4DAE-89AE-96D69DA067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45B63-8DA4-4D27-B367-2B5870A97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0171-8F17-4DC4-BD98-9BA09CB1C523}" type="datetimeFigureOut">
              <a:rPr lang="en-BE" smtClean="0"/>
              <a:t>06/01/2020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716A3-9AEC-4C03-BBC9-86392B23F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2703F4-88C9-46FB-BDE7-7551531B1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900A-1DE3-4EC5-B65E-4B4648A63537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145429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BA5D0E-0DE9-4202-86F6-E1552B62D3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E1E2DC-5438-4C44-9CE0-B243092ED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ABD63-DCE8-47AD-A6A0-D2AA1AF55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0171-8F17-4DC4-BD98-9BA09CB1C523}" type="datetimeFigureOut">
              <a:rPr lang="en-BE" smtClean="0"/>
              <a:t>06/01/2020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CCC07-6ED9-43A4-970F-1D4D63F2B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C00B8-FC4A-47CE-B3BE-4072BC0BD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900A-1DE3-4EC5-B65E-4B4648A63537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489538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B068C-6879-48B2-9E68-308AACFDA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F7780-56E4-4631-A5D0-9EB5347AF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46275-026A-4615-9DBB-390250397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0171-8F17-4DC4-BD98-9BA09CB1C523}" type="datetimeFigureOut">
              <a:rPr lang="en-BE" smtClean="0"/>
              <a:t>06/01/2020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9338B-3654-4901-90FE-C2076203A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22EC9-9701-4AAD-A91E-4FE3B6DC5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900A-1DE3-4EC5-B65E-4B4648A63537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655209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34D7D-D82A-4A6E-BAFC-ADF3C28D9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75893F-E78B-40E3-8188-F16F24F8A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DE0A5-95D7-41C7-A6C9-72FDDB903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0171-8F17-4DC4-BD98-9BA09CB1C523}" type="datetimeFigureOut">
              <a:rPr lang="en-BE" smtClean="0"/>
              <a:t>06/01/2020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E2A50-E5A9-47C4-A1FB-7FFAC13E4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1D124-87F5-4423-B3E5-EE089E5F2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900A-1DE3-4EC5-B65E-4B4648A63537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671220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52026-417E-4463-8547-713397F4A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784A6-9E74-4299-A76D-A5A7606F33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CDF4FE-C3FF-4893-8169-540F52CB34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14E907-05DB-46B1-9DDC-413B539DB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0171-8F17-4DC4-BD98-9BA09CB1C523}" type="datetimeFigureOut">
              <a:rPr lang="en-BE" smtClean="0"/>
              <a:t>06/01/2020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5546B0-0F19-4A33-B4CF-EF3889AEF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AFCB70-8D84-4CB9-B90D-428543A72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900A-1DE3-4EC5-B65E-4B4648A63537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025714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EFEB4-513F-4265-83EF-D82079999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51CC91-7CF5-47A9-96D7-7D126B3BB3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6A9672-657E-4CAA-BDD8-CB68FD3B9C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C50C79-32BA-469C-9DFD-D2F40B4F75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F04F58-CABA-492B-BBD9-C89E3E533D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0628B4-EC56-45AC-9D55-27144799B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0171-8F17-4DC4-BD98-9BA09CB1C523}" type="datetimeFigureOut">
              <a:rPr lang="en-BE" smtClean="0"/>
              <a:t>06/01/2020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ECA4FC-F061-4C02-9778-73C000203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EE9F7C-341F-44CE-A841-5A8A0309F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900A-1DE3-4EC5-B65E-4B4648A63537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436160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788B3-79C0-4560-9B47-BB7DE5E40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557C08-2387-4535-A512-30FC41C29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0171-8F17-4DC4-BD98-9BA09CB1C523}" type="datetimeFigureOut">
              <a:rPr lang="en-BE" smtClean="0"/>
              <a:t>06/01/2020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A53797-2C19-4748-A22E-19EE2AE6C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03E007-1204-490A-A0ED-476966C37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900A-1DE3-4EC5-B65E-4B4648A63537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842368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6710F9-AF5C-46EC-8EBB-E6165FA4E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0171-8F17-4DC4-BD98-9BA09CB1C523}" type="datetimeFigureOut">
              <a:rPr lang="en-BE" smtClean="0"/>
              <a:t>06/01/2020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9F6593-71EE-4E8E-A573-2680E2BCB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F0F9CF-9686-4A3D-93A6-180B4EC49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900A-1DE3-4EC5-B65E-4B4648A63537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60766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44439-0B6B-4764-AC69-DF9F1986B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0AC13-B1E7-4475-904A-4B7D2D9F3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3CFF08-4F71-4A83-8046-ECEC07EEA3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7AC758-7670-4DAC-9378-CA33FDF88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0171-8F17-4DC4-BD98-9BA09CB1C523}" type="datetimeFigureOut">
              <a:rPr lang="en-BE" smtClean="0"/>
              <a:t>06/01/2020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3125A0-7551-4BAD-8CD1-173577662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B7FAC8-4993-4E8B-9B64-E5547E878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900A-1DE3-4EC5-B65E-4B4648A63537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655956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54635-812A-4D01-95DC-F2963CA25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4AD91B-BBFF-469C-B764-32E9D49665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44BE3F-A53C-45FC-B42C-976510A49C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36F93-F573-497C-8722-746321548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0171-8F17-4DC4-BD98-9BA09CB1C523}" type="datetimeFigureOut">
              <a:rPr lang="en-BE" smtClean="0"/>
              <a:t>06/01/2020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815720-2FB4-405E-AC19-F1FA61524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FBE680-262B-44F7-802D-153E6A35A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9900A-1DE3-4EC5-B65E-4B4648A63537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95547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A8830B-4300-4BCB-8873-31C079360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2C9601-D171-4E53-BE94-53ABEDDD45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CB3D6-C727-4AE2-B167-7278644673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0171-8F17-4DC4-BD98-9BA09CB1C523}" type="datetimeFigureOut">
              <a:rPr lang="en-BE" smtClean="0"/>
              <a:t>06/01/2020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E3ED8-CA8D-43F7-80A5-A0DE7E9B09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D6B57-1CAE-4EDF-814A-93588EBE7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9900A-1DE3-4EC5-B65E-4B4648A63537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49335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2E6F93B-A28A-4670-88C5-0C9A7602DD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6571" y="2781899"/>
            <a:ext cx="5619941" cy="780365"/>
          </a:xfrm>
        </p:spPr>
        <p:txBody>
          <a:bodyPr anchor="b">
            <a:noAutofit/>
          </a:bodyPr>
          <a:lstStyle/>
          <a:p>
            <a:pPr algn="l"/>
            <a:r>
              <a:rPr lang="en-US"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Communications Plan 2018</a:t>
            </a:r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03B246-024A-4DDB-AF8D-B87669EB8F46}"/>
              </a:ext>
            </a:extLst>
          </p:cNvPr>
          <p:cNvSpPr txBox="1"/>
          <p:nvPr/>
        </p:nvSpPr>
        <p:spPr>
          <a:xfrm>
            <a:off x="2590427" y="5880095"/>
            <a:ext cx="6837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b="1" dirty="0"/>
              <a:t>* VAT in Belgium </a:t>
            </a:r>
            <a:r>
              <a:rPr lang="fr-BE" sz="1000" b="1" dirty="0" err="1"/>
              <a:t>is</a:t>
            </a:r>
            <a:r>
              <a:rPr lang="fr-BE" sz="1000" b="1" dirty="0"/>
              <a:t> 21%; AIE </a:t>
            </a:r>
            <a:r>
              <a:rPr lang="fr-BE" sz="1000" b="1" dirty="0" err="1"/>
              <a:t>collects</a:t>
            </a:r>
            <a:r>
              <a:rPr lang="fr-BE" sz="1000" b="1" dirty="0"/>
              <a:t> VAT and </a:t>
            </a:r>
            <a:r>
              <a:rPr lang="fr-BE" sz="1000" b="1" dirty="0" err="1"/>
              <a:t>transfers</a:t>
            </a:r>
            <a:r>
              <a:rPr lang="fr-BE" sz="1000" b="1" dirty="0"/>
              <a:t> </a:t>
            </a:r>
            <a:r>
              <a:rPr lang="fr-BE" sz="1000" b="1" dirty="0" err="1"/>
              <a:t>it</a:t>
            </a:r>
            <a:r>
              <a:rPr lang="fr-BE" sz="1000" b="1" dirty="0"/>
              <a:t> to </a:t>
            </a:r>
            <a:r>
              <a:rPr lang="fr-BE" sz="1000" b="1" dirty="0" err="1"/>
              <a:t>Belgian</a:t>
            </a:r>
            <a:r>
              <a:rPr lang="fr-BE" sz="1000" b="1" dirty="0"/>
              <a:t> public administration</a:t>
            </a:r>
          </a:p>
          <a:p>
            <a:r>
              <a:rPr lang="fr-BE" sz="1000" b="1" dirty="0"/>
              <a:t>** These are </a:t>
            </a:r>
            <a:r>
              <a:rPr lang="fr-BE" sz="1000" b="1" dirty="0" err="1"/>
              <a:t>discounted</a:t>
            </a:r>
            <a:r>
              <a:rPr lang="fr-BE" sz="1000" b="1" dirty="0"/>
              <a:t> </a:t>
            </a:r>
            <a:r>
              <a:rPr lang="fr-BE" sz="1000" b="1" dirty="0" err="1"/>
              <a:t>fees</a:t>
            </a:r>
            <a:r>
              <a:rPr lang="fr-BE" sz="1000" b="1" dirty="0"/>
              <a:t>. The original, </a:t>
            </a:r>
            <a:r>
              <a:rPr lang="fr-BE" sz="1000" b="1" dirty="0" err="1"/>
              <a:t>budgeted</a:t>
            </a:r>
            <a:r>
              <a:rPr lang="fr-BE" sz="1000" b="1" dirty="0"/>
              <a:t> </a:t>
            </a:r>
            <a:r>
              <a:rPr lang="fr-BE" sz="1000" b="1" dirty="0" err="1"/>
              <a:t>fees</a:t>
            </a:r>
            <a:r>
              <a:rPr lang="fr-BE" sz="1000" b="1" dirty="0"/>
              <a:t> are the </a:t>
            </a:r>
            <a:r>
              <a:rPr lang="fr-BE" sz="1000" b="1" dirty="0" err="1"/>
              <a:t>fees</a:t>
            </a:r>
            <a:r>
              <a:rPr lang="fr-BE" sz="1000" b="1" dirty="0"/>
              <a:t> in </a:t>
            </a:r>
            <a:r>
              <a:rPr lang="fr-BE" sz="1000" b="1" dirty="0" err="1"/>
              <a:t>next</a:t>
            </a:r>
            <a:r>
              <a:rPr lang="fr-BE" sz="1000" b="1" dirty="0"/>
              <a:t> </a:t>
            </a:r>
            <a:r>
              <a:rPr lang="fr-BE" sz="1000" b="1" dirty="0" err="1"/>
              <a:t>column</a:t>
            </a:r>
            <a:r>
              <a:rPr lang="fr-BE" sz="1000" b="1" dirty="0"/>
              <a:t> to the right, </a:t>
            </a:r>
            <a:r>
              <a:rPr lang="fr-BE" sz="1000" b="1" dirty="0" err="1"/>
              <a:t>with</a:t>
            </a:r>
            <a:r>
              <a:rPr lang="fr-BE" sz="1000" b="1" dirty="0"/>
              <a:t> VAT </a:t>
            </a:r>
            <a:r>
              <a:rPr lang="fr-BE" sz="1000" b="1" dirty="0" err="1"/>
              <a:t>included</a:t>
            </a:r>
            <a:endParaRPr lang="en-BE" sz="1000" b="1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B1D604C-E810-4FD3-AE77-F36B28F2C2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824260"/>
              </p:ext>
            </p:extLst>
          </p:nvPr>
        </p:nvGraphicFramePr>
        <p:xfrm>
          <a:off x="1068223" y="854472"/>
          <a:ext cx="9758497" cy="4993991"/>
        </p:xfrm>
        <a:graphic>
          <a:graphicData uri="http://schemas.openxmlformats.org/drawingml/2006/table">
            <a:tbl>
              <a:tblPr/>
              <a:tblGrid>
                <a:gridCol w="1260000">
                  <a:extLst>
                    <a:ext uri="{9D8B030D-6E8A-4147-A177-3AD203B41FA5}">
                      <a16:colId xmlns:a16="http://schemas.microsoft.com/office/drawing/2014/main" val="1269172947"/>
                    </a:ext>
                  </a:extLst>
                </a:gridCol>
                <a:gridCol w="1047306">
                  <a:extLst>
                    <a:ext uri="{9D8B030D-6E8A-4147-A177-3AD203B41FA5}">
                      <a16:colId xmlns:a16="http://schemas.microsoft.com/office/drawing/2014/main" val="3695944876"/>
                    </a:ext>
                  </a:extLst>
                </a:gridCol>
                <a:gridCol w="1067803">
                  <a:extLst>
                    <a:ext uri="{9D8B030D-6E8A-4147-A177-3AD203B41FA5}">
                      <a16:colId xmlns:a16="http://schemas.microsoft.com/office/drawing/2014/main" val="207698765"/>
                    </a:ext>
                  </a:extLst>
                </a:gridCol>
                <a:gridCol w="64399">
                  <a:extLst>
                    <a:ext uri="{9D8B030D-6E8A-4147-A177-3AD203B41FA5}">
                      <a16:colId xmlns:a16="http://schemas.microsoft.com/office/drawing/2014/main" val="2350265612"/>
                    </a:ext>
                  </a:extLst>
                </a:gridCol>
                <a:gridCol w="1064101">
                  <a:extLst>
                    <a:ext uri="{9D8B030D-6E8A-4147-A177-3AD203B41FA5}">
                      <a16:colId xmlns:a16="http://schemas.microsoft.com/office/drawing/2014/main" val="1704882567"/>
                    </a:ext>
                  </a:extLst>
                </a:gridCol>
                <a:gridCol w="1103489">
                  <a:extLst>
                    <a:ext uri="{9D8B030D-6E8A-4147-A177-3AD203B41FA5}">
                      <a16:colId xmlns:a16="http://schemas.microsoft.com/office/drawing/2014/main" val="4266168722"/>
                    </a:ext>
                  </a:extLst>
                </a:gridCol>
                <a:gridCol w="79451">
                  <a:extLst>
                    <a:ext uri="{9D8B030D-6E8A-4147-A177-3AD203B41FA5}">
                      <a16:colId xmlns:a16="http://schemas.microsoft.com/office/drawing/2014/main" val="3405312284"/>
                    </a:ext>
                  </a:extLst>
                </a:gridCol>
                <a:gridCol w="1050522">
                  <a:extLst>
                    <a:ext uri="{9D8B030D-6E8A-4147-A177-3AD203B41FA5}">
                      <a16:colId xmlns:a16="http://schemas.microsoft.com/office/drawing/2014/main" val="33485517"/>
                    </a:ext>
                  </a:extLst>
                </a:gridCol>
                <a:gridCol w="1007142">
                  <a:extLst>
                    <a:ext uri="{9D8B030D-6E8A-4147-A177-3AD203B41FA5}">
                      <a16:colId xmlns:a16="http://schemas.microsoft.com/office/drawing/2014/main" val="1166627926"/>
                    </a:ext>
                  </a:extLst>
                </a:gridCol>
                <a:gridCol w="1007142">
                  <a:extLst>
                    <a:ext uri="{9D8B030D-6E8A-4147-A177-3AD203B41FA5}">
                      <a16:colId xmlns:a16="http://schemas.microsoft.com/office/drawing/2014/main" val="2444841277"/>
                    </a:ext>
                  </a:extLst>
                </a:gridCol>
                <a:gridCol w="1007142">
                  <a:extLst>
                    <a:ext uri="{9D8B030D-6E8A-4147-A177-3AD203B41FA5}">
                      <a16:colId xmlns:a16="http://schemas.microsoft.com/office/drawing/2014/main" val="3456566805"/>
                    </a:ext>
                  </a:extLst>
                </a:gridCol>
              </a:tblGrid>
              <a:tr h="1232031"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Association (country)</a:t>
                      </a:r>
                    </a:p>
                  </a:txBody>
                  <a:tcPr marL="3851" marR="3851" marT="38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 </a:t>
                      </a:r>
                      <a:r>
                        <a:rPr lang="fr-B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fee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fr-B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based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on </a:t>
                      </a:r>
                      <a:r>
                        <a:rPr lang="fr-B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n.inhabitants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(EUR) (</a:t>
                      </a:r>
                      <a:r>
                        <a:rPr lang="fr-B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rounded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fr-B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excl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VAT), </a:t>
                      </a:r>
                      <a:r>
                        <a:rPr lang="fr-B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some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discounts </a:t>
                      </a:r>
                      <a:r>
                        <a:rPr lang="fr-B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apply</a:t>
                      </a:r>
                      <a:endParaRPr lang="fr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 fee, based on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n.inhabitants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(EUR) (rounded, with VAT)</a:t>
                      </a:r>
                    </a:p>
                  </a:txBody>
                  <a:tcPr marL="3851" marR="3851" marT="38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 transition fee (EUR, excl VAT)</a:t>
                      </a:r>
                    </a:p>
                  </a:txBody>
                  <a:tcPr marL="3851" marR="3851" marT="38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 transition fee (EUR, with VAT)</a:t>
                      </a:r>
                    </a:p>
                  </a:txBody>
                  <a:tcPr marL="3851" marR="3851" marT="38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 fee, based on represented turnover + fixed country contribution (EUR) (excl VAT)</a:t>
                      </a:r>
                    </a:p>
                  </a:txBody>
                  <a:tcPr marL="3851" marR="3851" marT="38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 fee, based on represented turnover (EUR) (with VAT)</a:t>
                      </a:r>
                    </a:p>
                  </a:txBody>
                  <a:tcPr marL="3851" marR="3851" marT="38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membership category, represented turnover range (billion EUR/year)</a:t>
                      </a:r>
                    </a:p>
                  </a:txBody>
                  <a:tcPr marL="3851" marR="3851" marT="38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represented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turnover (billion EUR)</a:t>
                      </a:r>
                    </a:p>
                  </a:txBody>
                  <a:tcPr marL="3851" marR="3851" marT="38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5320554"/>
                  </a:ext>
                </a:extLst>
              </a:tr>
              <a:tr h="309996"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FFIE-SERCE (FR)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+ 2.000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XL, &gt; 15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(TBC)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666309"/>
                  </a:ext>
                </a:extLst>
              </a:tr>
              <a:tr h="232496"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ZVEH (DE)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+ 2.000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21.3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625071"/>
                  </a:ext>
                </a:extLst>
              </a:tr>
              <a:tr h="309996"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ECA (</a:t>
                      </a:r>
                      <a:r>
                        <a:rPr lang="fr-B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England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fr-B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Northern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Ireland and Wales)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+ 2.000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L, 6 &gt; x ≤ 15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263818"/>
                  </a:ext>
                </a:extLst>
              </a:tr>
              <a:tr h="309996"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EITSwiss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(CH)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10.250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+ 2.000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M, 3 &gt; x ≤ 6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189426"/>
                  </a:ext>
                </a:extLst>
              </a:tr>
              <a:tr h="248790"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Techniek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B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Netherland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(NL)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+ 2.000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916043"/>
                  </a:ext>
                </a:extLst>
              </a:tr>
              <a:tr h="232496"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Techlink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(BE)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 + 2.000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5-6 (TBC)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662249"/>
                  </a:ext>
                </a:extLst>
              </a:tr>
              <a:tr h="232496"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WKO-E (AT)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+ 2.000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684665"/>
                  </a:ext>
                </a:extLst>
              </a:tr>
              <a:tr h="232496"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NELFO (NO)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+ 2.000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448126"/>
                  </a:ext>
                </a:extLst>
              </a:tr>
              <a:tr h="232496"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(SE)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+ 2.000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690382"/>
                  </a:ext>
                </a:extLst>
              </a:tr>
              <a:tr h="232496"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STUL (FI)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+ 2.000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81139"/>
                  </a:ext>
                </a:extLst>
              </a:tr>
              <a:tr h="309996"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TEKNIQ (DK)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</a:t>
                      </a:r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+ 2.000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S, 1 &gt; x ≤ 3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133248"/>
                  </a:ext>
                </a:extLst>
              </a:tr>
              <a:tr h="232496"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SELECT (Scotland)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</a:t>
                      </a:r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+ 2.000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1.3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462387"/>
                  </a:ext>
                </a:extLst>
              </a:tr>
              <a:tr h="309996"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FGT </a:t>
                      </a:r>
                      <a:r>
                        <a:rPr lang="fr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(LU)</a:t>
                      </a:r>
                      <a:endParaRPr lang="fr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</a:t>
                      </a:r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+ 2.000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</a:t>
                      </a:r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XS, 0 &gt; x ≤ 1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.4 (TBC)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457050"/>
                  </a:ext>
                </a:extLst>
              </a:tr>
              <a:tr h="275857">
                <a:tc>
                  <a:txBody>
                    <a:bodyPr/>
                    <a:lstStyle/>
                    <a:p>
                      <a:pPr algn="r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158.500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158.500*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r>
                        <a:rPr lang="fr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r>
                        <a:rPr lang="en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fr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r>
                        <a:rPr lang="fr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r>
                        <a:rPr lang="en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fr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50*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  <a:r>
                        <a:rPr lang="en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  <a:r>
                        <a:rPr lang="en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.000*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1705126"/>
                  </a:ext>
                </a:extLst>
              </a:tr>
            </a:tbl>
          </a:graphicData>
        </a:graphic>
      </p:graphicFrame>
      <p:sp>
        <p:nvSpPr>
          <p:cNvPr id="8" name="Right Brace 7">
            <a:extLst>
              <a:ext uri="{FF2B5EF4-FFF2-40B4-BE49-F238E27FC236}">
                <a16:creationId xmlns:a16="http://schemas.microsoft.com/office/drawing/2014/main" id="{051398E4-87B4-4A04-BBB3-182471C7DD6E}"/>
              </a:ext>
            </a:extLst>
          </p:cNvPr>
          <p:cNvSpPr/>
          <p:nvPr/>
        </p:nvSpPr>
        <p:spPr>
          <a:xfrm rot="16200000">
            <a:off x="3293858" y="-318481"/>
            <a:ext cx="195766" cy="2052876"/>
          </a:xfrm>
          <a:prstGeom prst="rightBrace">
            <a:avLst>
              <a:gd name="adj1" fmla="val 8333"/>
              <a:gd name="adj2" fmla="val 4769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18EC3C2D-3567-4EB6-8897-6E21B3CBFC55}"/>
              </a:ext>
            </a:extLst>
          </p:cNvPr>
          <p:cNvSpPr/>
          <p:nvPr/>
        </p:nvSpPr>
        <p:spPr>
          <a:xfrm rot="16200000">
            <a:off x="5498472" y="-365902"/>
            <a:ext cx="195767" cy="2167120"/>
          </a:xfrm>
          <a:prstGeom prst="rightBrace">
            <a:avLst>
              <a:gd name="adj1" fmla="val 8333"/>
              <a:gd name="adj2" fmla="val 4769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DEA976-F012-4E70-9AFA-349EF33AECEF}"/>
              </a:ext>
            </a:extLst>
          </p:cNvPr>
          <p:cNvSpPr txBox="1"/>
          <p:nvPr/>
        </p:nvSpPr>
        <p:spPr>
          <a:xfrm>
            <a:off x="5124490" y="315008"/>
            <a:ext cx="1555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/>
              <a:t>Transition</a:t>
            </a:r>
            <a:endParaRPr lang="en-BE" sz="1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42D60A-A647-4999-B8E4-4B7C5958116B}"/>
              </a:ext>
            </a:extLst>
          </p:cNvPr>
          <p:cNvSpPr txBox="1"/>
          <p:nvPr/>
        </p:nvSpPr>
        <p:spPr>
          <a:xfrm>
            <a:off x="8231416" y="311992"/>
            <a:ext cx="1555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/>
              <a:t>New system</a:t>
            </a:r>
            <a:endParaRPr lang="en-BE" sz="1400" dirty="0"/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800FCD25-1D09-4EFC-B025-AD7BCEA327A4}"/>
              </a:ext>
            </a:extLst>
          </p:cNvPr>
          <p:cNvSpPr/>
          <p:nvPr/>
        </p:nvSpPr>
        <p:spPr>
          <a:xfrm rot="16200000">
            <a:off x="8681073" y="-1323437"/>
            <a:ext cx="195766" cy="4095527"/>
          </a:xfrm>
          <a:prstGeom prst="rightBrace">
            <a:avLst>
              <a:gd name="adj1" fmla="val 8333"/>
              <a:gd name="adj2" fmla="val 4769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1A47C4-73EE-4489-AA9D-C47915EA2A7F}"/>
              </a:ext>
            </a:extLst>
          </p:cNvPr>
          <p:cNvSpPr txBox="1"/>
          <p:nvPr/>
        </p:nvSpPr>
        <p:spPr>
          <a:xfrm>
            <a:off x="2888391" y="302296"/>
            <a:ext cx="1555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/>
              <a:t>Old system</a:t>
            </a:r>
            <a:endParaRPr lang="en-BE" sz="1400" dirty="0"/>
          </a:p>
        </p:txBody>
      </p:sp>
    </p:spTree>
    <p:extLst>
      <p:ext uri="{BB962C8B-B14F-4D97-AF65-F5344CB8AC3E}">
        <p14:creationId xmlns:p14="http://schemas.microsoft.com/office/powerpoint/2010/main" val="1213334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2E6F93B-A28A-4670-88C5-0C9A7602DD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6571" y="2781899"/>
            <a:ext cx="5619941" cy="780365"/>
          </a:xfrm>
        </p:spPr>
        <p:txBody>
          <a:bodyPr anchor="b">
            <a:noAutofit/>
          </a:bodyPr>
          <a:lstStyle/>
          <a:p>
            <a:pPr algn="l"/>
            <a:r>
              <a:rPr lang="en-US"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Communications Plan 2018</a:t>
            </a:r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03B246-024A-4DDB-AF8D-B87669EB8F46}"/>
              </a:ext>
            </a:extLst>
          </p:cNvPr>
          <p:cNvSpPr txBox="1"/>
          <p:nvPr/>
        </p:nvSpPr>
        <p:spPr>
          <a:xfrm>
            <a:off x="1068223" y="5880095"/>
            <a:ext cx="97584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b="1" dirty="0"/>
              <a:t>* Die </a:t>
            </a:r>
            <a:r>
              <a:rPr lang="fr-BE" sz="1000" b="1" dirty="0" err="1"/>
              <a:t>MwSt</a:t>
            </a:r>
            <a:r>
              <a:rPr lang="fr-BE" sz="1000" b="1" dirty="0"/>
              <a:t> </a:t>
            </a:r>
            <a:r>
              <a:rPr lang="fr-BE" sz="1000" b="1" dirty="0" err="1"/>
              <a:t>beträgt</a:t>
            </a:r>
            <a:r>
              <a:rPr lang="fr-BE" sz="1000" b="1" dirty="0"/>
              <a:t> in </a:t>
            </a:r>
            <a:r>
              <a:rPr lang="fr-BE" sz="1000" b="1" dirty="0" err="1"/>
              <a:t>Belgien</a:t>
            </a:r>
            <a:r>
              <a:rPr lang="fr-BE" sz="1000" b="1" dirty="0"/>
              <a:t> 21%; die AIE </a:t>
            </a:r>
            <a:r>
              <a:rPr lang="fr-BE" sz="1000" b="1" dirty="0" err="1"/>
              <a:t>erhebt</a:t>
            </a:r>
            <a:r>
              <a:rPr lang="fr-BE" sz="1000" b="1" dirty="0"/>
              <a:t> </a:t>
            </a:r>
            <a:r>
              <a:rPr lang="fr-BE" sz="1000" b="1" dirty="0" err="1"/>
              <a:t>MwSt</a:t>
            </a:r>
            <a:r>
              <a:rPr lang="fr-BE" sz="1000" b="1" dirty="0"/>
              <a:t> </a:t>
            </a:r>
            <a:r>
              <a:rPr lang="fr-BE" sz="1000" b="1" dirty="0" err="1"/>
              <a:t>und</a:t>
            </a:r>
            <a:r>
              <a:rPr lang="fr-BE" sz="1000" b="1" dirty="0"/>
              <a:t> </a:t>
            </a:r>
            <a:r>
              <a:rPr lang="fr-BE" sz="1000" b="1" dirty="0" err="1"/>
              <a:t>trägt</a:t>
            </a:r>
            <a:r>
              <a:rPr lang="fr-BE" sz="1000" b="1" dirty="0"/>
              <a:t> </a:t>
            </a:r>
            <a:r>
              <a:rPr lang="fr-BE" sz="1000" b="1" dirty="0" err="1"/>
              <a:t>sie</a:t>
            </a:r>
            <a:r>
              <a:rPr lang="fr-BE" sz="1000" b="1" dirty="0"/>
              <a:t> ab an </a:t>
            </a:r>
            <a:r>
              <a:rPr lang="fr-BE" sz="1000" b="1" dirty="0" err="1"/>
              <a:t>öffentliche</a:t>
            </a:r>
            <a:r>
              <a:rPr lang="fr-BE" sz="1000" b="1" dirty="0"/>
              <a:t> </a:t>
            </a:r>
            <a:r>
              <a:rPr lang="fr-BE" sz="1000" b="1" dirty="0" err="1"/>
              <a:t>Verwaltung</a:t>
            </a:r>
            <a:r>
              <a:rPr lang="fr-BE" sz="1000" b="1" dirty="0"/>
              <a:t>.</a:t>
            </a:r>
          </a:p>
          <a:p>
            <a:r>
              <a:rPr lang="fr-BE" sz="1000" b="1" dirty="0"/>
              <a:t>**</a:t>
            </a:r>
            <a:r>
              <a:rPr lang="de-DE" sz="1000" b="1" dirty="0"/>
              <a:t>Dies sind vergünstigte Beitrage. Die ursprünglich veranschlagten Beitrage sind die Beitrage in der nächsten Spalte rechts.</a:t>
            </a:r>
            <a:endParaRPr lang="en-BE" sz="1000" b="1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B1D604C-E810-4FD3-AE77-F36B28F2C2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572855"/>
              </p:ext>
            </p:extLst>
          </p:nvPr>
        </p:nvGraphicFramePr>
        <p:xfrm>
          <a:off x="1068223" y="854472"/>
          <a:ext cx="9758497" cy="4993991"/>
        </p:xfrm>
        <a:graphic>
          <a:graphicData uri="http://schemas.openxmlformats.org/drawingml/2006/table">
            <a:tbl>
              <a:tblPr/>
              <a:tblGrid>
                <a:gridCol w="1260000">
                  <a:extLst>
                    <a:ext uri="{9D8B030D-6E8A-4147-A177-3AD203B41FA5}">
                      <a16:colId xmlns:a16="http://schemas.microsoft.com/office/drawing/2014/main" val="1269172947"/>
                    </a:ext>
                  </a:extLst>
                </a:gridCol>
                <a:gridCol w="1047306">
                  <a:extLst>
                    <a:ext uri="{9D8B030D-6E8A-4147-A177-3AD203B41FA5}">
                      <a16:colId xmlns:a16="http://schemas.microsoft.com/office/drawing/2014/main" val="3695944876"/>
                    </a:ext>
                  </a:extLst>
                </a:gridCol>
                <a:gridCol w="1067803">
                  <a:extLst>
                    <a:ext uri="{9D8B030D-6E8A-4147-A177-3AD203B41FA5}">
                      <a16:colId xmlns:a16="http://schemas.microsoft.com/office/drawing/2014/main" val="207698765"/>
                    </a:ext>
                  </a:extLst>
                </a:gridCol>
                <a:gridCol w="64399">
                  <a:extLst>
                    <a:ext uri="{9D8B030D-6E8A-4147-A177-3AD203B41FA5}">
                      <a16:colId xmlns:a16="http://schemas.microsoft.com/office/drawing/2014/main" val="2350265612"/>
                    </a:ext>
                  </a:extLst>
                </a:gridCol>
                <a:gridCol w="1064101">
                  <a:extLst>
                    <a:ext uri="{9D8B030D-6E8A-4147-A177-3AD203B41FA5}">
                      <a16:colId xmlns:a16="http://schemas.microsoft.com/office/drawing/2014/main" val="1704882567"/>
                    </a:ext>
                  </a:extLst>
                </a:gridCol>
                <a:gridCol w="1103489">
                  <a:extLst>
                    <a:ext uri="{9D8B030D-6E8A-4147-A177-3AD203B41FA5}">
                      <a16:colId xmlns:a16="http://schemas.microsoft.com/office/drawing/2014/main" val="4266168722"/>
                    </a:ext>
                  </a:extLst>
                </a:gridCol>
                <a:gridCol w="79451">
                  <a:extLst>
                    <a:ext uri="{9D8B030D-6E8A-4147-A177-3AD203B41FA5}">
                      <a16:colId xmlns:a16="http://schemas.microsoft.com/office/drawing/2014/main" val="3405312284"/>
                    </a:ext>
                  </a:extLst>
                </a:gridCol>
                <a:gridCol w="1050522">
                  <a:extLst>
                    <a:ext uri="{9D8B030D-6E8A-4147-A177-3AD203B41FA5}">
                      <a16:colId xmlns:a16="http://schemas.microsoft.com/office/drawing/2014/main" val="33485517"/>
                    </a:ext>
                  </a:extLst>
                </a:gridCol>
                <a:gridCol w="1007142">
                  <a:extLst>
                    <a:ext uri="{9D8B030D-6E8A-4147-A177-3AD203B41FA5}">
                      <a16:colId xmlns:a16="http://schemas.microsoft.com/office/drawing/2014/main" val="1166627926"/>
                    </a:ext>
                  </a:extLst>
                </a:gridCol>
                <a:gridCol w="1007142">
                  <a:extLst>
                    <a:ext uri="{9D8B030D-6E8A-4147-A177-3AD203B41FA5}">
                      <a16:colId xmlns:a16="http://schemas.microsoft.com/office/drawing/2014/main" val="2444841277"/>
                    </a:ext>
                  </a:extLst>
                </a:gridCol>
                <a:gridCol w="1007142">
                  <a:extLst>
                    <a:ext uri="{9D8B030D-6E8A-4147-A177-3AD203B41FA5}">
                      <a16:colId xmlns:a16="http://schemas.microsoft.com/office/drawing/2014/main" val="3456566805"/>
                    </a:ext>
                  </a:extLst>
                </a:gridCol>
              </a:tblGrid>
              <a:tr h="1232031"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Vereinigung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(Land)</a:t>
                      </a:r>
                    </a:p>
                  </a:txBody>
                  <a:tcPr marL="3851" marR="3851" marT="38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Beitrag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2018, </a:t>
                      </a:r>
                      <a:r>
                        <a:rPr lang="fr-B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basiert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B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auf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B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Einwohnerzahl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(EUR) (</a:t>
                      </a:r>
                      <a:r>
                        <a:rPr lang="fr-B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gerundet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fr-B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exkl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B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MwSt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3851" marR="3851" marT="38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Beitrag 2018,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basiert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auf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Einwohnerzahl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(EUR) (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gerundet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MwSt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3851" marR="3851" marT="38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2019: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Übergangsjahr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(EUR,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exkl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MwSt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3851" marR="3851" marT="38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2019: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Übergangsjahr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EUR,mit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MwSt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3851" marR="3851" marT="38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Beitrag 2020,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basiert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auf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dargestelltem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Umsatz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(EUR,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exkl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MwSt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3851" marR="3851" marT="38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Beitrag 2020,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basiert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auf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dargestelltem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Umsatz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(EUR,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MwSt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3851" marR="3851" marT="38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Mitgliedskategorie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Bereich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dargestestellter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Umsatz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Milliarden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EUR /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Jahr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3851" marR="3851" marT="38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Bereich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dargestestellter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Umsatz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Milliarden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EUR /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Jahr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fr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5320554"/>
                  </a:ext>
                </a:extLst>
              </a:tr>
              <a:tr h="309996"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FFIE-SERCE (FR)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+ 2.000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XL, &gt; 15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(TBC)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666309"/>
                  </a:ext>
                </a:extLst>
              </a:tr>
              <a:tr h="232496"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ZVEH (DE)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+ 2.000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21.3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625071"/>
                  </a:ext>
                </a:extLst>
              </a:tr>
              <a:tr h="309996"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ECA (</a:t>
                      </a:r>
                      <a:r>
                        <a:rPr lang="fr-B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England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fr-B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Northern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Ireland and Wales)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+ 2.000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L, 6 &gt; x ≤ 15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263818"/>
                  </a:ext>
                </a:extLst>
              </a:tr>
              <a:tr h="309996"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EIT.Suisse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(CH)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10.250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+ 2.000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M, 3 &gt; x ≤ 6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189426"/>
                  </a:ext>
                </a:extLst>
              </a:tr>
              <a:tr h="248790"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Techniek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B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Netherland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(NL)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+ 2.000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916043"/>
                  </a:ext>
                </a:extLst>
              </a:tr>
              <a:tr h="232496"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Techlink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(BE)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 + 2.000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5-6 (TBC)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662249"/>
                  </a:ext>
                </a:extLst>
              </a:tr>
              <a:tr h="232496"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WKO-E (AT)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+ 2.000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684665"/>
                  </a:ext>
                </a:extLst>
              </a:tr>
              <a:tr h="232496"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NELFO (NO)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+ 2.000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448126"/>
                  </a:ext>
                </a:extLst>
              </a:tr>
              <a:tr h="232496"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(SE)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+ 2.000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690382"/>
                  </a:ext>
                </a:extLst>
              </a:tr>
              <a:tr h="232496"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STUL (FI)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+ 2.000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81139"/>
                  </a:ext>
                </a:extLst>
              </a:tr>
              <a:tr h="309996"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TEKNIQ (DK)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</a:t>
                      </a:r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+ 2.000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S, 1 &gt; x ≤ 3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133248"/>
                  </a:ext>
                </a:extLst>
              </a:tr>
              <a:tr h="232496"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SELECT (</a:t>
                      </a:r>
                      <a:r>
                        <a:rPr lang="de-DE" sz="1000" dirty="0"/>
                        <a:t>Schottland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</a:t>
                      </a:r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+ 2.000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1.3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462387"/>
                  </a:ext>
                </a:extLst>
              </a:tr>
              <a:tr h="309996"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APEL (LU)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</a:t>
                      </a:r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+ 2.000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</a:t>
                      </a:r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XS, 0 &gt; x ≤ 1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.4 (TBC)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457050"/>
                  </a:ext>
                </a:extLst>
              </a:tr>
              <a:tr h="275857">
                <a:tc>
                  <a:txBody>
                    <a:bodyPr/>
                    <a:lstStyle/>
                    <a:p>
                      <a:pPr algn="r" fontAlgn="b"/>
                      <a:r>
                        <a:rPr lang="fr-B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gesamt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158.500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158.500*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r>
                        <a:rPr lang="fr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r>
                        <a:rPr lang="en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fr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r>
                        <a:rPr lang="fr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r>
                        <a:rPr lang="en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fr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50*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  <a:r>
                        <a:rPr lang="en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  <a:r>
                        <a:rPr lang="en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.000*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1705126"/>
                  </a:ext>
                </a:extLst>
              </a:tr>
            </a:tbl>
          </a:graphicData>
        </a:graphic>
      </p:graphicFrame>
      <p:sp>
        <p:nvSpPr>
          <p:cNvPr id="8" name="Right Brace 7">
            <a:extLst>
              <a:ext uri="{FF2B5EF4-FFF2-40B4-BE49-F238E27FC236}">
                <a16:creationId xmlns:a16="http://schemas.microsoft.com/office/drawing/2014/main" id="{051398E4-87B4-4A04-BBB3-182471C7DD6E}"/>
              </a:ext>
            </a:extLst>
          </p:cNvPr>
          <p:cNvSpPr/>
          <p:nvPr/>
        </p:nvSpPr>
        <p:spPr>
          <a:xfrm rot="16200000">
            <a:off x="3293858" y="-318481"/>
            <a:ext cx="195766" cy="2052876"/>
          </a:xfrm>
          <a:prstGeom prst="rightBrace">
            <a:avLst>
              <a:gd name="adj1" fmla="val 8333"/>
              <a:gd name="adj2" fmla="val 4769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18EC3C2D-3567-4EB6-8897-6E21B3CBFC55}"/>
              </a:ext>
            </a:extLst>
          </p:cNvPr>
          <p:cNvSpPr/>
          <p:nvPr/>
        </p:nvSpPr>
        <p:spPr>
          <a:xfrm rot="16200000">
            <a:off x="5498472" y="-365902"/>
            <a:ext cx="195767" cy="2167120"/>
          </a:xfrm>
          <a:prstGeom prst="rightBrace">
            <a:avLst>
              <a:gd name="adj1" fmla="val 8333"/>
              <a:gd name="adj2" fmla="val 4769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DEA976-F012-4E70-9AFA-349EF33AECEF}"/>
              </a:ext>
            </a:extLst>
          </p:cNvPr>
          <p:cNvSpPr txBox="1"/>
          <p:nvPr/>
        </p:nvSpPr>
        <p:spPr>
          <a:xfrm>
            <a:off x="5124490" y="315008"/>
            <a:ext cx="1555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Übergang</a:t>
            </a:r>
            <a:endParaRPr lang="en-BE" sz="1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42D60A-A647-4999-B8E4-4B7C5958116B}"/>
              </a:ext>
            </a:extLst>
          </p:cNvPr>
          <p:cNvSpPr txBox="1"/>
          <p:nvPr/>
        </p:nvSpPr>
        <p:spPr>
          <a:xfrm>
            <a:off x="7611214" y="286472"/>
            <a:ext cx="3008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 err="1"/>
              <a:t>neues</a:t>
            </a:r>
            <a:r>
              <a:rPr lang="fr-BE" sz="1400" dirty="0"/>
              <a:t> </a:t>
            </a:r>
            <a:r>
              <a:rPr lang="fr-BE" sz="1400" dirty="0" err="1"/>
              <a:t>Mitgliedsbeitragssystem</a:t>
            </a:r>
            <a:endParaRPr lang="en-BE" sz="1400" dirty="0"/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800FCD25-1D09-4EFC-B025-AD7BCEA327A4}"/>
              </a:ext>
            </a:extLst>
          </p:cNvPr>
          <p:cNvSpPr/>
          <p:nvPr/>
        </p:nvSpPr>
        <p:spPr>
          <a:xfrm rot="16200000">
            <a:off x="8681073" y="-1323437"/>
            <a:ext cx="195766" cy="4095527"/>
          </a:xfrm>
          <a:prstGeom prst="rightBrace">
            <a:avLst>
              <a:gd name="adj1" fmla="val 8333"/>
              <a:gd name="adj2" fmla="val 4769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1A47C4-73EE-4489-AA9D-C47915EA2A7F}"/>
              </a:ext>
            </a:extLst>
          </p:cNvPr>
          <p:cNvSpPr txBox="1"/>
          <p:nvPr/>
        </p:nvSpPr>
        <p:spPr>
          <a:xfrm>
            <a:off x="2072305" y="292532"/>
            <a:ext cx="26388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 err="1"/>
              <a:t>altes</a:t>
            </a:r>
            <a:r>
              <a:rPr lang="fr-BE" sz="1400" dirty="0"/>
              <a:t> </a:t>
            </a:r>
            <a:r>
              <a:rPr lang="fr-BE" sz="1400" dirty="0" err="1"/>
              <a:t>Mitgliedsbeitragssystem</a:t>
            </a:r>
            <a:endParaRPr lang="en-BE" sz="1400" dirty="0"/>
          </a:p>
        </p:txBody>
      </p:sp>
    </p:spTree>
    <p:extLst>
      <p:ext uri="{BB962C8B-B14F-4D97-AF65-F5344CB8AC3E}">
        <p14:creationId xmlns:p14="http://schemas.microsoft.com/office/powerpoint/2010/main" val="2971252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2E6F93B-A28A-4670-88C5-0C9A7602DD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6571" y="2781899"/>
            <a:ext cx="5619941" cy="780365"/>
          </a:xfrm>
        </p:spPr>
        <p:txBody>
          <a:bodyPr anchor="b">
            <a:noAutofit/>
          </a:bodyPr>
          <a:lstStyle/>
          <a:p>
            <a:pPr algn="l"/>
            <a:r>
              <a:rPr lang="en-US"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Communications Plan 2018</a:t>
            </a:r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03B246-024A-4DDB-AF8D-B87669EB8F46}"/>
              </a:ext>
            </a:extLst>
          </p:cNvPr>
          <p:cNvSpPr txBox="1"/>
          <p:nvPr/>
        </p:nvSpPr>
        <p:spPr>
          <a:xfrm>
            <a:off x="2590427" y="5880095"/>
            <a:ext cx="6837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b="1" dirty="0"/>
              <a:t>* La TVA en Belgique est de 21%; l’AIE perçoit la VAT et la transfère aux </a:t>
            </a:r>
            <a:r>
              <a:rPr lang="fr-BE" sz="1000" b="1" dirty="0" err="1"/>
              <a:t>authorités</a:t>
            </a:r>
            <a:r>
              <a:rPr lang="fr-BE" sz="1000" b="1" dirty="0"/>
              <a:t> publiques belges</a:t>
            </a:r>
          </a:p>
          <a:p>
            <a:r>
              <a:rPr lang="fr-BE" sz="1000" b="1" dirty="0"/>
              <a:t>** Cotisation avec réduction appliquée; la cotisation sans réduction apparait dans la prochaine colonne a droite.</a:t>
            </a:r>
            <a:endParaRPr lang="en-BE" sz="1000" b="1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B1D604C-E810-4FD3-AE77-F36B28F2C2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339479"/>
              </p:ext>
            </p:extLst>
          </p:nvPr>
        </p:nvGraphicFramePr>
        <p:xfrm>
          <a:off x="1068223" y="854472"/>
          <a:ext cx="9758497" cy="4993991"/>
        </p:xfrm>
        <a:graphic>
          <a:graphicData uri="http://schemas.openxmlformats.org/drawingml/2006/table">
            <a:tbl>
              <a:tblPr/>
              <a:tblGrid>
                <a:gridCol w="1260000">
                  <a:extLst>
                    <a:ext uri="{9D8B030D-6E8A-4147-A177-3AD203B41FA5}">
                      <a16:colId xmlns:a16="http://schemas.microsoft.com/office/drawing/2014/main" val="1269172947"/>
                    </a:ext>
                  </a:extLst>
                </a:gridCol>
                <a:gridCol w="1047306">
                  <a:extLst>
                    <a:ext uri="{9D8B030D-6E8A-4147-A177-3AD203B41FA5}">
                      <a16:colId xmlns:a16="http://schemas.microsoft.com/office/drawing/2014/main" val="3695944876"/>
                    </a:ext>
                  </a:extLst>
                </a:gridCol>
                <a:gridCol w="1067803">
                  <a:extLst>
                    <a:ext uri="{9D8B030D-6E8A-4147-A177-3AD203B41FA5}">
                      <a16:colId xmlns:a16="http://schemas.microsoft.com/office/drawing/2014/main" val="207698765"/>
                    </a:ext>
                  </a:extLst>
                </a:gridCol>
                <a:gridCol w="64399">
                  <a:extLst>
                    <a:ext uri="{9D8B030D-6E8A-4147-A177-3AD203B41FA5}">
                      <a16:colId xmlns:a16="http://schemas.microsoft.com/office/drawing/2014/main" val="2350265612"/>
                    </a:ext>
                  </a:extLst>
                </a:gridCol>
                <a:gridCol w="1064101">
                  <a:extLst>
                    <a:ext uri="{9D8B030D-6E8A-4147-A177-3AD203B41FA5}">
                      <a16:colId xmlns:a16="http://schemas.microsoft.com/office/drawing/2014/main" val="1704882567"/>
                    </a:ext>
                  </a:extLst>
                </a:gridCol>
                <a:gridCol w="1103489">
                  <a:extLst>
                    <a:ext uri="{9D8B030D-6E8A-4147-A177-3AD203B41FA5}">
                      <a16:colId xmlns:a16="http://schemas.microsoft.com/office/drawing/2014/main" val="4266168722"/>
                    </a:ext>
                  </a:extLst>
                </a:gridCol>
                <a:gridCol w="79451">
                  <a:extLst>
                    <a:ext uri="{9D8B030D-6E8A-4147-A177-3AD203B41FA5}">
                      <a16:colId xmlns:a16="http://schemas.microsoft.com/office/drawing/2014/main" val="3405312284"/>
                    </a:ext>
                  </a:extLst>
                </a:gridCol>
                <a:gridCol w="1050522">
                  <a:extLst>
                    <a:ext uri="{9D8B030D-6E8A-4147-A177-3AD203B41FA5}">
                      <a16:colId xmlns:a16="http://schemas.microsoft.com/office/drawing/2014/main" val="33485517"/>
                    </a:ext>
                  </a:extLst>
                </a:gridCol>
                <a:gridCol w="1007142">
                  <a:extLst>
                    <a:ext uri="{9D8B030D-6E8A-4147-A177-3AD203B41FA5}">
                      <a16:colId xmlns:a16="http://schemas.microsoft.com/office/drawing/2014/main" val="1166627926"/>
                    </a:ext>
                  </a:extLst>
                </a:gridCol>
                <a:gridCol w="1007142">
                  <a:extLst>
                    <a:ext uri="{9D8B030D-6E8A-4147-A177-3AD203B41FA5}">
                      <a16:colId xmlns:a16="http://schemas.microsoft.com/office/drawing/2014/main" val="2444841277"/>
                    </a:ext>
                  </a:extLst>
                </a:gridCol>
                <a:gridCol w="1007142">
                  <a:extLst>
                    <a:ext uri="{9D8B030D-6E8A-4147-A177-3AD203B41FA5}">
                      <a16:colId xmlns:a16="http://schemas.microsoft.com/office/drawing/2014/main" val="3456566805"/>
                    </a:ext>
                  </a:extLst>
                </a:gridCol>
              </a:tblGrid>
              <a:tr h="1232031"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Association (pays)</a:t>
                      </a:r>
                    </a:p>
                  </a:txBody>
                  <a:tcPr marL="3851" marR="3851" marT="38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Cotisations 2018, calculées sur la base du nombre d’habitants par pays (EUR), (arrondies, TVA exclue)  </a:t>
                      </a:r>
                    </a:p>
                  </a:txBody>
                  <a:tcPr marL="3851" marR="3851" marT="38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Cotisations 2018, calculées sur la base du nombre d’habitants par pays (EUR), (arrondies, TVA incluse)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année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transitoire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(EUR), (TVA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exclue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3851" marR="3851" marT="38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année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transitoire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(EUR), (TVA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incluse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3851" marR="3851" marT="38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Cotisations 2020,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calculées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sur la base du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chiffre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d’affaire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representé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(EUR), (TVA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exclue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</a:p>
                  </a:txBody>
                  <a:tcPr marL="3851" marR="3851" marT="38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Cotisations 2020,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calculées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sur la base du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chiffre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d’affaire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representé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(EUR), (TVA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incluse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3851" marR="3851" marT="38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Catégories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/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cotisations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(tranche du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chiffre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d’affaires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representé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(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miliards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EUR/an)</a:t>
                      </a:r>
                    </a:p>
                  </a:txBody>
                  <a:tcPr marL="3851" marR="3851" marT="38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Chiffre d’affaires </a:t>
                      </a:r>
                      <a:r>
                        <a:rPr lang="fr-B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representé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(milliards EUR)</a:t>
                      </a:r>
                    </a:p>
                  </a:txBody>
                  <a:tcPr marL="3851" marR="3851" marT="38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5320554"/>
                  </a:ext>
                </a:extLst>
              </a:tr>
              <a:tr h="309996"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FFIE-SERCE (FR)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+ 2.000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XL, &gt; 15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(TBC)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666309"/>
                  </a:ext>
                </a:extLst>
              </a:tr>
              <a:tr h="232496"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ZVEH (DE)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+ 2.000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21.3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625071"/>
                  </a:ext>
                </a:extLst>
              </a:tr>
              <a:tr h="309996"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ECA (</a:t>
                      </a:r>
                      <a:r>
                        <a:rPr lang="fr-B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England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fr-B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Northern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Ireland and Wales)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+ 2.000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L, 6 &gt; x ≤ 15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263818"/>
                  </a:ext>
                </a:extLst>
              </a:tr>
              <a:tr h="309996"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EIT.Suisse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(CH)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10.250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+ 2.000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M, 3 &gt; x ≤ 6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189426"/>
                  </a:ext>
                </a:extLst>
              </a:tr>
              <a:tr h="248790"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Techniek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B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Netherland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(NL)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+ 2.000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916043"/>
                  </a:ext>
                </a:extLst>
              </a:tr>
              <a:tr h="232496"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Techlink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(BE)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 + 2.000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5-6 (TBC)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662249"/>
                  </a:ext>
                </a:extLst>
              </a:tr>
              <a:tr h="232496"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WKO-E (AT)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+ 2.000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684665"/>
                  </a:ext>
                </a:extLst>
              </a:tr>
              <a:tr h="232496"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NELFO (NO)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+ 2.000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448126"/>
                  </a:ext>
                </a:extLst>
              </a:tr>
              <a:tr h="232496"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(SE)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+ 2.000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690382"/>
                  </a:ext>
                </a:extLst>
              </a:tr>
              <a:tr h="232496"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STUL (FI)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+ 2.000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81139"/>
                  </a:ext>
                </a:extLst>
              </a:tr>
              <a:tr h="309996"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TEKNIQ (DK)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</a:t>
                      </a:r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+ 2.000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S, 1 &gt; x ≤ 3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133248"/>
                  </a:ext>
                </a:extLst>
              </a:tr>
              <a:tr h="232496"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SELECT (Ecosse)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</a:t>
                      </a:r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+ 2.000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1.3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462387"/>
                  </a:ext>
                </a:extLst>
              </a:tr>
              <a:tr h="309996"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APEL (LU)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</a:t>
                      </a:r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+ 2.000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</a:t>
                      </a:r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XS, 0 &gt; x ≤ 1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.4 (TBC)</a:t>
                      </a:r>
                      <a:endParaRPr lang="en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457050"/>
                  </a:ext>
                </a:extLst>
              </a:tr>
              <a:tr h="275857">
                <a:tc>
                  <a:txBody>
                    <a:bodyPr/>
                    <a:lstStyle/>
                    <a:p>
                      <a:pPr algn="r" fontAlgn="b"/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158.500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158.500*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r>
                        <a:rPr lang="fr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r>
                        <a:rPr lang="en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fr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r>
                        <a:rPr lang="fr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r>
                        <a:rPr lang="en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fr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50*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  <a:r>
                        <a:rPr lang="en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.000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  <a:r>
                        <a:rPr lang="en-B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.000*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51" marR="3851" marT="38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1705126"/>
                  </a:ext>
                </a:extLst>
              </a:tr>
            </a:tbl>
          </a:graphicData>
        </a:graphic>
      </p:graphicFrame>
      <p:sp>
        <p:nvSpPr>
          <p:cNvPr id="8" name="Right Brace 7">
            <a:extLst>
              <a:ext uri="{FF2B5EF4-FFF2-40B4-BE49-F238E27FC236}">
                <a16:creationId xmlns:a16="http://schemas.microsoft.com/office/drawing/2014/main" id="{051398E4-87B4-4A04-BBB3-182471C7DD6E}"/>
              </a:ext>
            </a:extLst>
          </p:cNvPr>
          <p:cNvSpPr/>
          <p:nvPr/>
        </p:nvSpPr>
        <p:spPr>
          <a:xfrm rot="16200000">
            <a:off x="3293858" y="-318481"/>
            <a:ext cx="195766" cy="2052876"/>
          </a:xfrm>
          <a:prstGeom prst="rightBrace">
            <a:avLst>
              <a:gd name="adj1" fmla="val 8333"/>
              <a:gd name="adj2" fmla="val 4769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18EC3C2D-3567-4EB6-8897-6E21B3CBFC55}"/>
              </a:ext>
            </a:extLst>
          </p:cNvPr>
          <p:cNvSpPr/>
          <p:nvPr/>
        </p:nvSpPr>
        <p:spPr>
          <a:xfrm rot="16200000">
            <a:off x="5498472" y="-365902"/>
            <a:ext cx="195767" cy="2167120"/>
          </a:xfrm>
          <a:prstGeom prst="rightBrace">
            <a:avLst>
              <a:gd name="adj1" fmla="val 8333"/>
              <a:gd name="adj2" fmla="val 4769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DEA976-F012-4E70-9AFA-349EF33AECEF}"/>
              </a:ext>
            </a:extLst>
          </p:cNvPr>
          <p:cNvSpPr txBox="1"/>
          <p:nvPr/>
        </p:nvSpPr>
        <p:spPr>
          <a:xfrm>
            <a:off x="5124490" y="315008"/>
            <a:ext cx="1555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/>
              <a:t>Transition</a:t>
            </a:r>
            <a:endParaRPr lang="en-BE" sz="1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42D60A-A647-4999-B8E4-4B7C5958116B}"/>
              </a:ext>
            </a:extLst>
          </p:cNvPr>
          <p:cNvSpPr txBox="1"/>
          <p:nvPr/>
        </p:nvSpPr>
        <p:spPr>
          <a:xfrm>
            <a:off x="8231416" y="311992"/>
            <a:ext cx="1555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/>
              <a:t>Nouveau système</a:t>
            </a:r>
            <a:endParaRPr lang="en-BE" sz="1400" dirty="0"/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800FCD25-1D09-4EFC-B025-AD7BCEA327A4}"/>
              </a:ext>
            </a:extLst>
          </p:cNvPr>
          <p:cNvSpPr/>
          <p:nvPr/>
        </p:nvSpPr>
        <p:spPr>
          <a:xfrm rot="16200000">
            <a:off x="8681073" y="-1323437"/>
            <a:ext cx="195766" cy="4095527"/>
          </a:xfrm>
          <a:prstGeom prst="rightBrace">
            <a:avLst>
              <a:gd name="adj1" fmla="val 8333"/>
              <a:gd name="adj2" fmla="val 4769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1A47C4-73EE-4489-AA9D-C47915EA2A7F}"/>
              </a:ext>
            </a:extLst>
          </p:cNvPr>
          <p:cNvSpPr txBox="1"/>
          <p:nvPr/>
        </p:nvSpPr>
        <p:spPr>
          <a:xfrm>
            <a:off x="2888391" y="302296"/>
            <a:ext cx="1555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Ancien</a:t>
            </a:r>
            <a:r>
              <a:rPr lang="en-US" sz="1400" dirty="0"/>
              <a:t> syst</a:t>
            </a:r>
            <a:r>
              <a:rPr lang="az-Cyrl-AZ" sz="1400" dirty="0"/>
              <a:t>ѐ</a:t>
            </a:r>
            <a:r>
              <a:rPr lang="en-US" sz="1400" dirty="0"/>
              <a:t>me</a:t>
            </a:r>
            <a:endParaRPr lang="en-BE" sz="1400" dirty="0"/>
          </a:p>
        </p:txBody>
      </p:sp>
    </p:spTree>
    <p:extLst>
      <p:ext uri="{BB962C8B-B14F-4D97-AF65-F5344CB8AC3E}">
        <p14:creationId xmlns:p14="http://schemas.microsoft.com/office/powerpoint/2010/main" val="2756659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1536</Words>
  <Application>Microsoft Office PowerPoint</Application>
  <PresentationFormat>Widescreen</PresentationFormat>
  <Paragraphs>504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Giorgia Concas</dc:creator>
  <cp:lastModifiedBy>Giorgia Concas</cp:lastModifiedBy>
  <cp:revision>18</cp:revision>
  <cp:lastPrinted>2019-09-02T08:55:30Z</cp:lastPrinted>
  <dcterms:created xsi:type="dcterms:W3CDTF">2019-09-02T05:09:20Z</dcterms:created>
  <dcterms:modified xsi:type="dcterms:W3CDTF">2020-01-06T12:55:49Z</dcterms:modified>
</cp:coreProperties>
</file>